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0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7" r:id="rId15"/>
    <p:sldId id="349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90655" autoAdjust="0"/>
  </p:normalViewPr>
  <p:slideViewPr>
    <p:cSldViewPr snapToGrid="0">
      <p:cViewPr varScale="1">
        <p:scale>
          <a:sx n="74" d="100"/>
          <a:sy n="74" d="100"/>
        </p:scale>
        <p:origin x="188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1D2EACD3-59A3-431D-A9CB-EC029C3F3AF5}" type="datetime1">
              <a:rPr lang="fr-FR" smtClean="0"/>
              <a:t>20/11/2025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28EEFA9E-C190-4F5C-8394-BD5F1CD55C0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DA8956E-0A83-4930-8ABA-7967BBFAD4A7}" type="datetime1">
              <a:rPr lang="fr-FR" smtClean="0"/>
              <a:t>20/11/2025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22289C57-55D7-40A4-A101-E74FAC7A092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rtlCol="0" anchor="ctr">
            <a:noAutofit/>
          </a:bodyPr>
          <a:lstStyle>
            <a:lvl1pPr algn="l">
              <a:defRPr lang="fr-FR" sz="3600" spc="15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 rtlCol="0">
            <a:normAutofit/>
          </a:bodyPr>
          <a:lstStyle>
            <a:lvl1pPr algn="l">
              <a:defRPr lang="fr-FR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table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rtlCol="0" anchor="b">
            <a:normAutofit/>
          </a:bodyPr>
          <a:lstStyle>
            <a:lvl1pPr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rtlCol="0" anchor="ctr">
            <a:no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rtlCol="0" anchor="ctr">
            <a:no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Graphique 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rtlCol="0" anchor="b">
            <a:normAutofit/>
          </a:bodyPr>
          <a:lstStyle>
            <a:lvl1pPr algn="ctr"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e table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rme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fr-F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fr-FR"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dre du j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 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fr-F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 rtlCol="0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rtlCol="0" anchor="b">
            <a:noAutofit/>
          </a:bodyPr>
          <a:lstStyle>
            <a:lvl1pPr algn="l">
              <a:defRPr lang="fr-FR" sz="36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rtlCol="0" anchor="b">
            <a:noAutofit/>
          </a:bodyPr>
          <a:lstStyle>
            <a:lvl1pPr algn="l">
              <a:defRPr lang="fr-F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 rtlCol="0">
            <a:normAutofit/>
          </a:bodyPr>
          <a:lstStyle>
            <a:lvl1pPr marL="0" indent="0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rtlCol="0" anchor="b">
            <a:normAutofit/>
          </a:bodyPr>
          <a:lstStyle>
            <a:lvl1pPr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rtlCol="0" anchor="b">
            <a:noAutofit/>
          </a:bodyPr>
          <a:lstStyle>
            <a:lvl1pPr algn="l">
              <a:defRPr lang="fr-F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 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rtlCol="0" anchor="b">
            <a:normAutofit/>
          </a:bodyPr>
          <a:lstStyle>
            <a:lvl1pPr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rtlCol="0" anchor="b">
            <a:normAutofit/>
          </a:bodyPr>
          <a:lstStyle>
            <a:lvl1pPr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 rtlCol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lang="fr-FR"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lang="fr-FR"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lang="fr-FR"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lang="fr-FR"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rtlCol="0" anchor="b">
            <a:normAutofit/>
          </a:bodyPr>
          <a:lstStyle>
            <a:lvl1pPr>
              <a:defRPr lang="fr-F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 rtlCol="0">
            <a:normAutofit/>
          </a:bodyPr>
          <a:lstStyle>
            <a:lvl1pPr marL="0" indent="0" algn="l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 rtlCol="0"/>
          <a:lstStyle>
            <a:lvl1pPr algn="l">
              <a:defRPr lang="fr-FR" sz="900"/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fr-FR" sz="900"/>
            </a:lvl1pPr>
          </a:lstStyle>
          <a:p>
            <a:pPr rtl="0"/>
            <a:fld id="{A49DFD55-3C28-40EF-9E31-A92D2E4017F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fr-FR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800" spc="50" baseline="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1.png"/><Relationship Id="rId7" Type="http://schemas.openxmlformats.org/officeDocument/2006/relationships/image" Target="../media/image3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9" Type="http://schemas.openxmlformats.org/officeDocument/2006/relationships/image" Target="../media/image2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D476925-23D4-CF06-E6C2-BD21DAF06F80}"/>
              </a:ext>
            </a:extLst>
          </p:cNvPr>
          <p:cNvSpPr txBox="1">
            <a:spLocks/>
          </p:cNvSpPr>
          <p:nvPr/>
        </p:nvSpPr>
        <p:spPr>
          <a:xfrm>
            <a:off x="0" y="1279198"/>
            <a:ext cx="1219199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PUSHING EXOPLANET DETECTION CAPABILITY USING</a:t>
            </a:r>
            <a:br>
              <a:rPr lang="en-US" dirty="0"/>
            </a:br>
            <a:r>
              <a:rPr lang="en-US" sz="4000" b="1" dirty="0"/>
              <a:t>TUNABLE KERNEL-NULLING</a:t>
            </a:r>
            <a:endParaRPr lang="en-US" b="1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CE4731DB-A180-0C20-BFD4-0189F27426DD}"/>
              </a:ext>
            </a:extLst>
          </p:cNvPr>
          <p:cNvSpPr txBox="1">
            <a:spLocks/>
          </p:cNvSpPr>
          <p:nvPr/>
        </p:nvSpPr>
        <p:spPr>
          <a:xfrm>
            <a:off x="1524000" y="3602037"/>
            <a:ext cx="9144000" cy="18413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Vincent Foriel1*, Frantz Martinache1, David Mary1</a:t>
            </a:r>
          </a:p>
          <a:p>
            <a:pPr marL="0" indent="0" algn="ctr">
              <a:buNone/>
            </a:pPr>
            <a:r>
              <a:rPr lang="fr-FR" sz="1800" dirty="0"/>
              <a:t>Marc-Antoine Martinod1, Nick Cvetojevic1, Romain Laugier2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5A970E5-EB63-D79E-45C7-BE1881AD12B6}"/>
              </a:ext>
            </a:extLst>
          </p:cNvPr>
          <p:cNvSpPr/>
          <p:nvPr/>
        </p:nvSpPr>
        <p:spPr>
          <a:xfrm>
            <a:off x="0" y="5976980"/>
            <a:ext cx="7834805" cy="902135"/>
          </a:xfrm>
          <a:prstGeom prst="roundRect">
            <a:avLst>
              <a:gd name="adj" fmla="val 3256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1 Université Côte d'Azur, Observatoire de la Côte d'Azur, CNRS, Laboratoire Lagrange, France</a:t>
            </a:r>
          </a:p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2 KU Leuven </a:t>
            </a:r>
            <a:r>
              <a:rPr lang="fr-FR" sz="1400" dirty="0" err="1">
                <a:solidFill>
                  <a:schemeClr val="bg1">
                    <a:lumMod val="65000"/>
                  </a:schemeClr>
                </a:solidFill>
              </a:rPr>
              <a:t>university</a:t>
            </a:r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, Leuven, </a:t>
            </a:r>
            <a:r>
              <a:rPr lang="fr-FR" sz="1400" dirty="0" err="1">
                <a:solidFill>
                  <a:schemeClr val="bg1">
                    <a:lumMod val="65000"/>
                  </a:schemeClr>
                </a:solidFill>
              </a:rPr>
              <a:t>Belgium</a:t>
            </a:r>
            <a:br>
              <a:rPr lang="fr-F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* vincent.foriel@oca.eu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37BBB65-394D-E917-BDD3-7AA78CB9DA71}"/>
              </a:ext>
            </a:extLst>
          </p:cNvPr>
          <p:cNvGrpSpPr/>
          <p:nvPr/>
        </p:nvGrpSpPr>
        <p:grpSpPr>
          <a:xfrm>
            <a:off x="3802057" y="49506"/>
            <a:ext cx="8060021" cy="1242349"/>
            <a:chOff x="656504" y="-20985"/>
            <a:chExt cx="10939761" cy="1686224"/>
          </a:xfrm>
        </p:grpSpPr>
        <p:grpSp>
          <p:nvGrpSpPr>
            <p:cNvPr id="9" name="Groupe 63">
              <a:extLst>
                <a:ext uri="{FF2B5EF4-FFF2-40B4-BE49-F238E27FC236}">
                  <a16:creationId xmlns:a16="http://schemas.microsoft.com/office/drawing/2014/main" id="{FC5441D9-0642-EB46-3E7B-7B34A42AEC83}"/>
                </a:ext>
              </a:extLst>
            </p:cNvPr>
            <p:cNvGrpSpPr/>
            <p:nvPr/>
          </p:nvGrpSpPr>
          <p:grpSpPr>
            <a:xfrm>
              <a:off x="656504" y="391884"/>
              <a:ext cx="10939761" cy="830434"/>
              <a:chOff x="-1005630" y="6929014"/>
              <a:chExt cx="34690391" cy="2633338"/>
            </a:xfrm>
          </p:grpSpPr>
          <p:grpSp>
            <p:nvGrpSpPr>
              <p:cNvPr id="11" name="Groupe 59">
                <a:extLst>
                  <a:ext uri="{FF2B5EF4-FFF2-40B4-BE49-F238E27FC236}">
                    <a16:creationId xmlns:a16="http://schemas.microsoft.com/office/drawing/2014/main" id="{32887A3A-50C3-6FF1-C8F6-FA4B4D192181}"/>
                  </a:ext>
                </a:extLst>
              </p:cNvPr>
              <p:cNvGrpSpPr/>
              <p:nvPr/>
            </p:nvGrpSpPr>
            <p:grpSpPr>
              <a:xfrm>
                <a:off x="-1005630" y="6929015"/>
                <a:ext cx="34690391" cy="2633337"/>
                <a:chOff x="-1005630" y="6916736"/>
                <a:chExt cx="34690391" cy="2633337"/>
              </a:xfrm>
            </p:grpSpPr>
            <p:grpSp>
              <p:nvGrpSpPr>
                <p:cNvPr id="13" name="Groupe 27">
                  <a:extLst>
                    <a:ext uri="{FF2B5EF4-FFF2-40B4-BE49-F238E27FC236}">
                      <a16:creationId xmlns:a16="http://schemas.microsoft.com/office/drawing/2014/main" id="{8934E3B0-F0AC-63C7-6270-08E8CA038F7A}"/>
                    </a:ext>
                  </a:extLst>
                </p:cNvPr>
                <p:cNvGrpSpPr/>
                <p:nvPr/>
              </p:nvGrpSpPr>
              <p:grpSpPr>
                <a:xfrm>
                  <a:off x="-1005630" y="6916736"/>
                  <a:ext cx="22579441" cy="2633337"/>
                  <a:chOff x="-348823" y="6262620"/>
                  <a:chExt cx="20379344" cy="2376750"/>
                </a:xfrm>
              </p:grpSpPr>
              <p:pic>
                <p:nvPicPr>
                  <p:cNvPr id="15" name="Image 22" descr="Une image contenant Police, Graphique, capture d’écran, graphisme&#10;&#10;Description générée automatiquement">
                    <a:extLst>
                      <a:ext uri="{FF2B5EF4-FFF2-40B4-BE49-F238E27FC236}">
                        <a16:creationId xmlns:a16="http://schemas.microsoft.com/office/drawing/2014/main" id="{575B9685-EB60-628A-23E7-756983DD3F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48823" y="6573697"/>
                    <a:ext cx="5759699" cy="1468519"/>
                  </a:xfrm>
                  <a:prstGeom prst="rect">
                    <a:avLst/>
                  </a:prstGeom>
                </p:spPr>
              </p:pic>
              <p:pic>
                <p:nvPicPr>
                  <p:cNvPr id="16" name="Image 24" descr="Une image contenant cercle, capture d’écran, vortex, spirale&#10;&#10;Description générée automatiquement">
                    <a:extLst>
                      <a:ext uri="{FF2B5EF4-FFF2-40B4-BE49-F238E27FC236}">
                        <a16:creationId xmlns:a16="http://schemas.microsoft.com/office/drawing/2014/main" id="{CD38832F-22F9-006A-684E-217347FE72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80224" y="6262620"/>
                    <a:ext cx="3750297" cy="2376750"/>
                  </a:xfrm>
                  <a:prstGeom prst="rect">
                    <a:avLst/>
                  </a:prstGeom>
                </p:spPr>
              </p:pic>
              <p:pic>
                <p:nvPicPr>
                  <p:cNvPr id="17" name="Image 26" descr="Une image contenant Police, Graphique, logo, cercle&#10;&#10;Description générée automatiquement">
                    <a:extLst>
                      <a:ext uri="{FF2B5EF4-FFF2-40B4-BE49-F238E27FC236}">
                        <a16:creationId xmlns:a16="http://schemas.microsoft.com/office/drawing/2014/main" id="{A589141B-0B8F-8239-9ECA-30C096AE97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28459" y="6417758"/>
                    <a:ext cx="1838159" cy="18381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Image 58" descr="Une image contenant Graphique, cercle, Police, graphisme&#10;&#10;Description générée automatiquement">
                  <a:extLst>
                    <a:ext uri="{FF2B5EF4-FFF2-40B4-BE49-F238E27FC236}">
                      <a16:creationId xmlns:a16="http://schemas.microsoft.com/office/drawing/2014/main" id="{7427017E-80AE-0D54-5F26-C1E557BBD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04738" y="7018127"/>
                  <a:ext cx="2080023" cy="2036691"/>
                </a:xfrm>
                <a:prstGeom prst="rect">
                  <a:avLst/>
                </a:prstGeom>
              </p:spPr>
            </p:pic>
          </p:grpSp>
          <p:pic>
            <p:nvPicPr>
              <p:cNvPr id="12" name="Graphique 62">
                <a:extLst>
                  <a:ext uri="{FF2B5EF4-FFF2-40B4-BE49-F238E27FC236}">
                    <a16:creationId xmlns:a16="http://schemas.microsoft.com/office/drawing/2014/main" id="{346474B3-A8F6-36F9-F348-9696835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744317" y="6929014"/>
                <a:ext cx="5285533" cy="2138082"/>
              </a:xfrm>
              <a:prstGeom prst="rect">
                <a:avLst/>
              </a:prstGeom>
            </p:spPr>
          </p:pic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395E2E9-22CF-D850-B32F-25407D84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3009" y="-20985"/>
              <a:ext cx="1723246" cy="1686224"/>
            </a:xfrm>
            <a:prstGeom prst="rect">
              <a:avLst/>
            </a:prstGeom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0E7D5FAE-CE6E-F7C7-2513-B051B36A0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45" y="125063"/>
            <a:ext cx="2975279" cy="10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281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1F27B6-168D-5BDC-5440-0FC54D64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8F11E1-7B7B-0BA0-C55D-69CBC9D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DD79580-9B6B-A714-EFE4-2366482A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424060"/>
            <a:ext cx="5257800" cy="644532"/>
          </a:xfrm>
        </p:spPr>
        <p:txBody>
          <a:bodyPr/>
          <a:lstStyle/>
          <a:p>
            <a:pPr algn="ctr"/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capability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AAF0FBF8-CECF-26DB-571E-467418995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3962" y="5528197"/>
                <a:ext cx="4738154" cy="1001004"/>
              </a:xfrm>
              <a:prstGeom prst="rect">
                <a:avLst/>
              </a:prstGeom>
            </p:spPr>
            <p:txBody>
              <a:bodyPr anchor="b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fr-FR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Ubuntu" panose="020B0504030602030204" pitchFamily="34" charset="0"/>
                    <a:cs typeface="Cavolini" panose="03000502040302020204" pitchFamily="66" charset="0"/>
                  </a:rPr>
                  <a:t>⚠️ </a:t>
                </a:r>
                <a:r>
                  <a:rPr lang="en-US" sz="2400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Numerical</a:t>
                </a:r>
                <a:r>
                  <a:rPr lang="en-US" sz="2400" dirty="0">
                    <a:latin typeface="Ubuntu" panose="020B0504030602030204" pitchFamily="34" charset="0"/>
                    <a:cs typeface="Cavolini" panose="03000502040302020204" pitchFamily="66" charset="0"/>
                  </a:rPr>
                  <a:t> simulations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Soon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to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be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validated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in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lab</a:t>
                </a:r>
                <a:endParaRPr lang="en-US" sz="1400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AAF0FBF8-CECF-26DB-571E-467418995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2" y="5528197"/>
                <a:ext cx="4738154" cy="1001004"/>
              </a:xfrm>
              <a:prstGeom prst="rect">
                <a:avLst/>
              </a:prstGeom>
              <a:blipFill>
                <a:blip r:embed="rId2"/>
                <a:stretch>
                  <a:fillRect l="-2059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 : coins arrondis 12">
            <a:extLst>
              <a:ext uri="{FF2B5EF4-FFF2-40B4-BE49-F238E27FC236}">
                <a16:creationId xmlns:a16="http://schemas.microsoft.com/office/drawing/2014/main" id="{820DF017-0BBA-067F-8389-4E722DBD4900}"/>
              </a:ext>
            </a:extLst>
          </p:cNvPr>
          <p:cNvSpPr/>
          <p:nvPr/>
        </p:nvSpPr>
        <p:spPr>
          <a:xfrm>
            <a:off x="4700585" y="2265361"/>
            <a:ext cx="5337430" cy="51752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301334DA-0D1D-54C9-11DC-4762126B39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610880"/>
                  </p:ext>
                </p:extLst>
              </p:nvPr>
            </p:nvGraphicFramePr>
            <p:xfrm>
              <a:off x="4925357" y="2033860"/>
              <a:ext cx="6858813" cy="3056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2006">
                      <a:extLst>
                        <a:ext uri="{9D8B030D-6E8A-4147-A177-3AD203B41FA5}">
                          <a16:colId xmlns:a16="http://schemas.microsoft.com/office/drawing/2014/main" val="3159722507"/>
                        </a:ext>
                      </a:extLst>
                    </a:gridCol>
                    <a:gridCol w="2236813">
                      <a:extLst>
                        <a:ext uri="{9D8B030D-6E8A-4147-A177-3AD203B41FA5}">
                          <a16:colId xmlns:a16="http://schemas.microsoft.com/office/drawing/2014/main" val="3971614310"/>
                        </a:ext>
                      </a:extLst>
                    </a:gridCol>
                    <a:gridCol w="2359994">
                      <a:extLst>
                        <a:ext uri="{9D8B030D-6E8A-4147-A177-3AD203B41FA5}">
                          <a16:colId xmlns:a16="http://schemas.microsoft.com/office/drawing/2014/main" val="3586981903"/>
                        </a:ext>
                      </a:extLst>
                    </a:gridCol>
                  </a:tblGrid>
                  <a:tr h="795932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VLTI/NOTT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71692903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𝟓𝟓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 err="1">
                              <a:solidFill>
                                <a:schemeClr val="tx1"/>
                              </a:solidFill>
                            </a:rPr>
                            <a:t>Current</a:t>
                          </a: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 component</a:t>
                          </a: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344522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VLTI/NOTT &amp; LIFE</a:t>
                          </a:r>
                          <a:endParaRPr lang="fr-F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004191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1200" b="1" dirty="0" err="1">
                              <a:solidFill>
                                <a:schemeClr val="tx1"/>
                              </a:solidFill>
                            </a:rPr>
                            <a:t>Upper</a:t>
                          </a: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fr-FR" sz="1200" b="1" dirty="0" err="1">
                              <a:solidFill>
                                <a:schemeClr val="tx1"/>
                              </a:solidFill>
                            </a:rPr>
                            <a:t>limit</a:t>
                          </a: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 of LIFE</a:t>
                          </a: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𝑚𝑎𝑠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602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au 8">
                <a:extLst>
                  <a:ext uri="{FF2B5EF4-FFF2-40B4-BE49-F238E27FC236}">
                    <a16:creationId xmlns:a16="http://schemas.microsoft.com/office/drawing/2014/main" id="{301334DA-0D1D-54C9-11DC-4762126B39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610880"/>
                  </p:ext>
                </p:extLst>
              </p:nvPr>
            </p:nvGraphicFramePr>
            <p:xfrm>
              <a:off x="4925357" y="2033860"/>
              <a:ext cx="6858813" cy="3056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2006">
                      <a:extLst>
                        <a:ext uri="{9D8B030D-6E8A-4147-A177-3AD203B41FA5}">
                          <a16:colId xmlns:a16="http://schemas.microsoft.com/office/drawing/2014/main" val="3159722507"/>
                        </a:ext>
                      </a:extLst>
                    </a:gridCol>
                    <a:gridCol w="2236813">
                      <a:extLst>
                        <a:ext uri="{9D8B030D-6E8A-4147-A177-3AD203B41FA5}">
                          <a16:colId xmlns:a16="http://schemas.microsoft.com/office/drawing/2014/main" val="3971614310"/>
                        </a:ext>
                      </a:extLst>
                    </a:gridCol>
                    <a:gridCol w="2359994">
                      <a:extLst>
                        <a:ext uri="{9D8B030D-6E8A-4147-A177-3AD203B41FA5}">
                          <a16:colId xmlns:a16="http://schemas.microsoft.com/office/drawing/2014/main" val="3586981903"/>
                        </a:ext>
                      </a:extLst>
                    </a:gridCol>
                  </a:tblGrid>
                  <a:tr h="795932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VLTI/NOTT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LIFE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71692903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9" t="-106452" r="-204032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5" t="-106452" r="-106812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722" t="-106452" r="-1031" b="-2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344522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9" t="-206452" r="-204032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5" t="-206452" r="-106812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722" t="-206452" r="-1031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004191"/>
                      </a:ext>
                    </a:extLst>
                  </a:tr>
                  <a:tr h="75353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9" t="-306452" r="-204032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5" t="-306452" r="-106812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722" t="-306452" r="-1031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60297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4CD99FD0-AB22-CF78-96A0-E12F07FAB407}"/>
              </a:ext>
            </a:extLst>
          </p:cNvPr>
          <p:cNvGrpSpPr/>
          <p:nvPr/>
        </p:nvGrpSpPr>
        <p:grpSpPr>
          <a:xfrm>
            <a:off x="492070" y="487474"/>
            <a:ext cx="4208515" cy="5666417"/>
            <a:chOff x="6717002" y="447119"/>
            <a:chExt cx="4208515" cy="5666417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A1097C0-1B70-83DE-01EB-9C7F6D18A59D}"/>
                </a:ext>
              </a:extLst>
            </p:cNvPr>
            <p:cNvGrpSpPr/>
            <p:nvPr/>
          </p:nvGrpSpPr>
          <p:grpSpPr>
            <a:xfrm>
              <a:off x="6717002" y="447119"/>
              <a:ext cx="4208515" cy="5666417"/>
              <a:chOff x="7175221" y="331602"/>
              <a:chExt cx="4208515" cy="5666417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0C62679-9D60-DB0B-83B1-F697A1FAE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221" y="1573248"/>
                <a:ext cx="4208515" cy="3931385"/>
              </a:xfrm>
              <a:prstGeom prst="rect">
                <a:avLst/>
              </a:prstGeom>
            </p:spPr>
          </p:pic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BD6BF78-2CA2-BC4E-C077-3E786D6133D8}"/>
                  </a:ext>
                </a:extLst>
              </p:cNvPr>
              <p:cNvSpPr txBox="1"/>
              <p:nvPr/>
            </p:nvSpPr>
            <p:spPr>
              <a:xfrm rot="18000000">
                <a:off x="9298362" y="968445"/>
                <a:ext cx="1581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accent6"/>
                    </a:solidFill>
                  </a:rPr>
                  <a:t>VLTI/NOTT</a:t>
                </a:r>
                <a:endParaRPr lang="fr-FR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0" name="TextBox 16">
                <a:extLst>
                  <a:ext uri="{FF2B5EF4-FFF2-40B4-BE49-F238E27FC236}">
                    <a16:creationId xmlns:a16="http://schemas.microsoft.com/office/drawing/2014/main" id="{BFDB6BD5-D40F-96CE-F64E-30EEF1F00C5D}"/>
                  </a:ext>
                </a:extLst>
              </p:cNvPr>
              <p:cNvSpPr txBox="1"/>
              <p:nvPr/>
            </p:nvSpPr>
            <p:spPr>
              <a:xfrm>
                <a:off x="7593070" y="5536354"/>
                <a:ext cx="3711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SAO model of </a:t>
                </a:r>
                <a:r>
                  <a:rPr lang="fr-FR" sz="1200" b="0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our</a:t>
                </a:r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b="0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solar</a:t>
                </a:r>
                <a:r>
                  <a:rPr lang="fr-FR" sz="1200" b="0" dirty="0">
                    <a:latin typeface="Ubuntu" panose="020B0504030602030204" pitchFamily="34" charset="0"/>
                    <a:cs typeface="Cavolini" panose="03000502040302020204" pitchFamily="66" charset="0"/>
                  </a:rPr>
                  <a:t> system</a:t>
                </a:r>
                <a:br>
                  <a:rPr lang="fr-FR" sz="1200" b="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</a:br>
                <a:r>
                  <a:rPr lang="fr-FR" sz="1200" b="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📚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b="0" i="1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Kaltenegger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et al. (</a:t>
                </a:r>
                <a:r>
                  <a:rPr lang="fr-FR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2010</a:t>
                </a:r>
                <a:r>
                  <a:rPr lang="fr-FR" sz="1200" b="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)</a:t>
                </a:r>
                <a:endParaRPr lang="en-US" sz="1200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BA5803-4409-F14D-1CE0-27221C4689B6}"/>
                </a:ext>
              </a:extLst>
            </p:cNvPr>
            <p:cNvSpPr/>
            <p:nvPr/>
          </p:nvSpPr>
          <p:spPr>
            <a:xfrm>
              <a:off x="9327012" y="1949775"/>
              <a:ext cx="541322" cy="3298179"/>
            </a:xfrm>
            <a:prstGeom prst="rect">
              <a:avLst/>
            </a:prstGeom>
            <a:solidFill>
              <a:srgbClr val="E59ED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641E5C-CFF9-F94B-064B-374107C1D0E3}"/>
                </a:ext>
              </a:extLst>
            </p:cNvPr>
            <p:cNvSpPr/>
            <p:nvPr/>
          </p:nvSpPr>
          <p:spPr>
            <a:xfrm>
              <a:off x="9247282" y="1949775"/>
              <a:ext cx="79727" cy="3298179"/>
            </a:xfrm>
            <a:prstGeom prst="rect">
              <a:avLst/>
            </a:prstGeom>
            <a:solidFill>
              <a:schemeClr val="accent6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5C19093-F113-5B14-B954-0BED3563C080}"/>
                </a:ext>
              </a:extLst>
            </p:cNvPr>
            <p:cNvCxnSpPr/>
            <p:nvPr/>
          </p:nvCxnSpPr>
          <p:spPr>
            <a:xfrm flipV="1">
              <a:off x="9011825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BBC1877-9EA3-94C1-6242-494071083D14}"/>
                </a:ext>
              </a:extLst>
            </p:cNvPr>
            <p:cNvCxnSpPr/>
            <p:nvPr/>
          </p:nvCxnSpPr>
          <p:spPr>
            <a:xfrm flipV="1">
              <a:off x="9327009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5144A2C-5BDE-AC8D-1FFE-D316DA6403DE}"/>
                </a:ext>
              </a:extLst>
            </p:cNvPr>
            <p:cNvCxnSpPr/>
            <p:nvPr/>
          </p:nvCxnSpPr>
          <p:spPr>
            <a:xfrm flipV="1">
              <a:off x="9868334" y="1945871"/>
              <a:ext cx="0" cy="33020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F42482F-5D43-4D18-FF46-D5F2F74F7F78}"/>
                </a:ext>
              </a:extLst>
            </p:cNvPr>
            <p:cNvSpPr txBox="1"/>
            <p:nvPr/>
          </p:nvSpPr>
          <p:spPr>
            <a:xfrm rot="18000000">
              <a:off x="9414653" y="1503156"/>
              <a:ext cx="62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accent5"/>
                  </a:solidFill>
                </a:rPr>
                <a:t>LIFE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10472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91D21-842C-23F6-4822-04ACB80E5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0947" y="392806"/>
            <a:ext cx="5523534" cy="618895"/>
          </a:xfrm>
        </p:spPr>
        <p:txBody>
          <a:bodyPr/>
          <a:lstStyle/>
          <a:p>
            <a:pPr algn="ctr"/>
            <a:r>
              <a:rPr lang="fr-FR" dirty="0"/>
              <a:t>Future Prospects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B8DCC76-CBCC-CA83-4577-B669B8CF8FD6}"/>
              </a:ext>
            </a:extLst>
          </p:cNvPr>
          <p:cNvSpPr txBox="1">
            <a:spLocks/>
          </p:cNvSpPr>
          <p:nvPr/>
        </p:nvSpPr>
        <p:spPr>
          <a:xfrm>
            <a:off x="-119313" y="-313862"/>
            <a:ext cx="408206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Conclusion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E314CC9-8C1F-8291-EAC5-24D6E30EA58A}"/>
              </a:ext>
            </a:extLst>
          </p:cNvPr>
          <p:cNvSpPr txBox="1">
            <a:spLocks/>
          </p:cNvSpPr>
          <p:nvPr/>
        </p:nvSpPr>
        <p:spPr>
          <a:xfrm>
            <a:off x="477591" y="1510048"/>
            <a:ext cx="4857031" cy="383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stable,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Possibility to make it almost ideal!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the intrinsic aberrations,</a:t>
            </a:r>
            <a:br>
              <a:rPr lang="en-US" dirty="0"/>
            </a:br>
            <a:r>
              <a:rPr lang="en-US" dirty="0"/>
              <a:t>we can win up to a factor 10 in contrast</a:t>
            </a:r>
          </a:p>
        </p:txBody>
      </p:sp>
      <p:pic>
        <p:nvPicPr>
          <p:cNvPr id="6" name="Picture 2" descr="A key experiment for the LIFE space mission | ETH Zurich">
            <a:extLst>
              <a:ext uri="{FF2B5EF4-FFF2-40B4-BE49-F238E27FC236}">
                <a16:creationId xmlns:a16="http://schemas.microsoft.com/office/drawing/2014/main" id="{066C3F63-499F-099B-8D80-60CB5DAD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76" y="3143257"/>
            <a:ext cx="5149926" cy="25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CB26778-5996-65B0-CA61-AD76BE1F6307}"/>
              </a:ext>
            </a:extLst>
          </p:cNvPr>
          <p:cNvSpPr txBox="1">
            <a:spLocks/>
          </p:cNvSpPr>
          <p:nvPr/>
        </p:nvSpPr>
        <p:spPr>
          <a:xfrm>
            <a:off x="11075334" y="6382730"/>
            <a:ext cx="987552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fr-FR" sz="900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Espace réservé du pied de page 6">
            <a:extLst>
              <a:ext uri="{FF2B5EF4-FFF2-40B4-BE49-F238E27FC236}">
                <a16:creationId xmlns:a16="http://schemas.microsoft.com/office/drawing/2014/main" id="{5645AC33-A9D5-5F6A-F9C5-B62FBA412D9B}"/>
              </a:ext>
            </a:extLst>
          </p:cNvPr>
          <p:cNvSpPr txBox="1">
            <a:spLocks/>
          </p:cNvSpPr>
          <p:nvPr/>
        </p:nvSpPr>
        <p:spPr>
          <a:xfrm>
            <a:off x="477591" y="6382730"/>
            <a:ext cx="3819228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 dirty="0">
                <a:solidFill>
                  <a:schemeClr val="bg1">
                    <a:lumMod val="50000"/>
                  </a:schemeClr>
                </a:solidFill>
              </a:rPr>
              <a:t>Vincent Foriel – LIFE 2025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2BA227C-7F3E-960E-47F8-C3439CD364F2}"/>
              </a:ext>
            </a:extLst>
          </p:cNvPr>
          <p:cNvSpPr txBox="1">
            <a:spLocks/>
          </p:cNvSpPr>
          <p:nvPr/>
        </p:nvSpPr>
        <p:spPr>
          <a:xfrm>
            <a:off x="6271076" y="1307206"/>
            <a:ext cx="5023696" cy="1379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VLTI/NOTT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31172340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8D176EF-6A6E-2F89-7D8C-6FA5D50F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242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fr-FR" sz="4000" dirty="0" err="1"/>
              <a:t>Thank</a:t>
            </a:r>
            <a:r>
              <a:rPr lang="fr-FR" sz="4000" dirty="0"/>
              <a:t> </a:t>
            </a:r>
            <a:r>
              <a:rPr lang="fr-FR" sz="4000" dirty="0" err="1"/>
              <a:t>you</a:t>
            </a:r>
            <a:r>
              <a:rPr lang="fr-FR" sz="4000" dirty="0"/>
              <a:t>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D642B3-E3FC-E430-3422-8833CC33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11" y="4044362"/>
            <a:ext cx="2079978" cy="207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7338C8-DB34-3CB5-9B9A-DBECC0277833}"/>
              </a:ext>
            </a:extLst>
          </p:cNvPr>
          <p:cNvSpPr txBox="1"/>
          <p:nvPr/>
        </p:nvSpPr>
        <p:spPr>
          <a:xfrm>
            <a:off x="3048000" y="2905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vincent.foriel@oca.eu</a:t>
            </a:r>
          </a:p>
        </p:txBody>
      </p:sp>
    </p:spTree>
    <p:extLst>
      <p:ext uri="{BB962C8B-B14F-4D97-AF65-F5344CB8AC3E}">
        <p14:creationId xmlns:p14="http://schemas.microsoft.com/office/powerpoint/2010/main" val="41081216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61">
            <a:extLst>
              <a:ext uri="{FF2B5EF4-FFF2-40B4-BE49-F238E27FC236}">
                <a16:creationId xmlns:a16="http://schemas.microsoft.com/office/drawing/2014/main" id="{44CE88E0-12E2-7C99-D6D4-A6FC8B3B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57" y="4048016"/>
            <a:ext cx="2802195" cy="26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Espace réservé du contenu 2">
                <a:extLst>
                  <a:ext uri="{FF2B5EF4-FFF2-40B4-BE49-F238E27FC236}">
                    <a16:creationId xmlns:a16="http://schemas.microsoft.com/office/drawing/2014/main" id="{C0390E92-24CA-A67D-2042-67E1DBFC31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053" y="2042334"/>
                <a:ext cx="5113803" cy="243055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fr-FR"/>
                </a:defPPr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1800" b="1" kern="1200" spc="50" baseline="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 err="1"/>
                  <a:t>Null</a:t>
                </a:r>
                <a:r>
                  <a:rPr lang="fr-FR" dirty="0"/>
                  <a:t> </a:t>
                </a:r>
                <a:r>
                  <a:rPr lang="fr-FR" dirty="0" err="1"/>
                  <a:t>Depth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a-I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a-IR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a-IR" dirty="0"/>
              </a:p>
              <a:p>
                <a:r>
                  <a:rPr lang="fr-FR" b="0" dirty="0" err="1"/>
                  <a:t>Require</a:t>
                </a:r>
                <a:r>
                  <a:rPr lang="fr-FR" b="0" dirty="0"/>
                  <a:t> </a:t>
                </a:r>
                <a:r>
                  <a:rPr lang="fr-FR" b="0" dirty="0" err="1"/>
                  <a:t>extreme</a:t>
                </a:r>
                <a:r>
                  <a:rPr lang="fr-FR" b="0" dirty="0"/>
                  <a:t> phase </a:t>
                </a:r>
                <a:r>
                  <a:rPr lang="fr-FR" b="0" dirty="0" err="1"/>
                  <a:t>stability</a:t>
                </a:r>
                <a:endParaRPr lang="fr-FR" b="0" dirty="0"/>
              </a:p>
              <a:p>
                <a:r>
                  <a:rPr lang="fr-FR" b="0" dirty="0" err="1"/>
                  <a:t>Intensity</a:t>
                </a:r>
                <a:r>
                  <a:rPr lang="fr-FR" b="0" dirty="0"/>
                  <a:t> </a:t>
                </a:r>
                <a:r>
                  <a:rPr lang="fr-FR" b="0" dirty="0" err="1"/>
                  <a:t>difference</a:t>
                </a:r>
                <a:r>
                  <a:rPr lang="fr-FR" b="0" dirty="0"/>
                  <a:t> </a:t>
                </a:r>
                <a:r>
                  <a:rPr lang="fr-FR" b="0" dirty="0" err="1"/>
                  <a:t>between</a:t>
                </a:r>
                <a:r>
                  <a:rPr lang="fr-FR" b="0" dirty="0"/>
                  <a:t> </a:t>
                </a:r>
                <a:r>
                  <a:rPr lang="fr-FR" b="0" dirty="0" err="1"/>
                  <a:t>two</a:t>
                </a:r>
                <a:r>
                  <a:rPr lang="fr-FR" b="0" dirty="0"/>
                  <a:t> </a:t>
                </a:r>
                <a:r>
                  <a:rPr lang="fr-FR" b="0" dirty="0" err="1"/>
                  <a:t>symetric</a:t>
                </a:r>
                <a:r>
                  <a:rPr lang="fr-FR" b="0" dirty="0"/>
                  <a:t> phase quadrature combinations</a:t>
                </a:r>
              </a:p>
              <a:p>
                <a:endParaRPr lang="fr-FR" dirty="0"/>
              </a:p>
              <a:p>
                <a:endParaRPr lang="fr-FR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65" name="Espace réservé du contenu 2">
                <a:extLst>
                  <a:ext uri="{FF2B5EF4-FFF2-40B4-BE49-F238E27FC236}">
                    <a16:creationId xmlns:a16="http://schemas.microsoft.com/office/drawing/2014/main" id="{C0390E92-24CA-A67D-2042-67E1DBFC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53" y="2042334"/>
                <a:ext cx="5113803" cy="2430551"/>
              </a:xfrm>
              <a:prstGeom prst="rect">
                <a:avLst/>
              </a:prstGeom>
              <a:blipFill>
                <a:blip r:embed="rId3"/>
                <a:stretch>
                  <a:fillRect l="-954" t="-2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e 65">
            <a:extLst>
              <a:ext uri="{FF2B5EF4-FFF2-40B4-BE49-F238E27FC236}">
                <a16:creationId xmlns:a16="http://schemas.microsoft.com/office/drawing/2014/main" id="{8FD1358E-D273-F6DB-143A-944C734CF4EE}"/>
              </a:ext>
            </a:extLst>
          </p:cNvPr>
          <p:cNvGrpSpPr/>
          <p:nvPr/>
        </p:nvGrpSpPr>
        <p:grpSpPr>
          <a:xfrm>
            <a:off x="6495432" y="1502122"/>
            <a:ext cx="4482239" cy="2443915"/>
            <a:chOff x="5493003" y="2002360"/>
            <a:chExt cx="6477904" cy="3532040"/>
          </a:xfrm>
        </p:grpSpPr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788A78D-D21B-7315-5809-8D991FB7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3003" y="2002360"/>
              <a:ext cx="6477904" cy="3038899"/>
            </a:xfrm>
            <a:prstGeom prst="rect">
              <a:avLst/>
            </a:prstGeom>
          </p:spPr>
        </p:pic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5F00BC00-AFD0-2752-B25E-8CF3A566EA28}"/>
                </a:ext>
              </a:extLst>
            </p:cNvPr>
            <p:cNvSpPr txBox="1"/>
            <p:nvPr/>
          </p:nvSpPr>
          <p:spPr>
            <a:xfrm>
              <a:off x="7282567" y="5188643"/>
              <a:ext cx="2762140" cy="345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D. 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Rouan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(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2022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)</a:t>
              </a:r>
              <a:endParaRPr lang="en-US" sz="1200" dirty="0"/>
            </a:p>
          </p:txBody>
        </p:sp>
      </p:grpSp>
      <p:grpSp>
        <p:nvGrpSpPr>
          <p:cNvPr id="69" name="Group 6">
            <a:extLst>
              <a:ext uri="{FF2B5EF4-FFF2-40B4-BE49-F238E27FC236}">
                <a16:creationId xmlns:a16="http://schemas.microsoft.com/office/drawing/2014/main" id="{CAB13848-CC97-0406-9629-EA61134BB994}"/>
              </a:ext>
            </a:extLst>
          </p:cNvPr>
          <p:cNvGrpSpPr/>
          <p:nvPr/>
        </p:nvGrpSpPr>
        <p:grpSpPr>
          <a:xfrm>
            <a:off x="677214" y="4785122"/>
            <a:ext cx="6253355" cy="1129245"/>
            <a:chOff x="1330698" y="3932182"/>
            <a:chExt cx="9530592" cy="1721056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3FE43B77-0FD2-D23C-F8A9-E7ADFA3A6C65}"/>
                </a:ext>
              </a:extLst>
            </p:cNvPr>
            <p:cNvGrpSpPr/>
            <p:nvPr/>
          </p:nvGrpSpPr>
          <p:grpSpPr>
            <a:xfrm>
              <a:off x="1330698" y="3932182"/>
              <a:ext cx="4572249" cy="1701232"/>
              <a:chOff x="1313158" y="4090799"/>
              <a:chExt cx="4572249" cy="1701232"/>
            </a:xfrm>
          </p:grpSpPr>
          <p:pic>
            <p:nvPicPr>
              <p:cNvPr id="75" name="Picture 14">
                <a:extLst>
                  <a:ext uri="{FF2B5EF4-FFF2-40B4-BE49-F238E27FC236}">
                    <a16:creationId xmlns:a16="http://schemas.microsoft.com/office/drawing/2014/main" id="{BB5DEEF0-90E0-1B34-8F20-CB8DC78B8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3158" y="4215613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76" name="Picture 15">
                <a:extLst>
                  <a:ext uri="{FF2B5EF4-FFF2-40B4-BE49-F238E27FC236}">
                    <a16:creationId xmlns:a16="http://schemas.microsoft.com/office/drawing/2014/main" id="{0BCC4889-5911-E5F6-9278-A1084FB11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0000"/>
              <a:stretch>
                <a:fillRect/>
              </a:stretch>
            </p:blipFill>
            <p:spPr>
              <a:xfrm>
                <a:off x="4192682" y="4090799"/>
                <a:ext cx="1692725" cy="1701232"/>
              </a:xfrm>
              <a:prstGeom prst="rect">
                <a:avLst/>
              </a:prstGeom>
            </p:spPr>
          </p:pic>
        </p:grp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CE0C0119-E732-D680-3CEC-5D513E50A54D}"/>
                </a:ext>
              </a:extLst>
            </p:cNvPr>
            <p:cNvGrpSpPr/>
            <p:nvPr/>
          </p:nvGrpSpPr>
          <p:grpSpPr>
            <a:xfrm>
              <a:off x="6289038" y="3952006"/>
              <a:ext cx="4572252" cy="1701232"/>
              <a:chOff x="6271498" y="4110623"/>
              <a:chExt cx="4572252" cy="1701232"/>
            </a:xfrm>
          </p:grpSpPr>
          <p:pic>
            <p:nvPicPr>
              <p:cNvPr id="73" name="Picture 13">
                <a:extLst>
                  <a:ext uri="{FF2B5EF4-FFF2-40B4-BE49-F238E27FC236}">
                    <a16:creationId xmlns:a16="http://schemas.microsoft.com/office/drawing/2014/main" id="{C2118568-BC76-C4A9-DBD8-7FCD9F4E2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366" y="4226059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74" name="Picture 15">
                <a:extLst>
                  <a:ext uri="{FF2B5EF4-FFF2-40B4-BE49-F238E27FC236}">
                    <a16:creationId xmlns:a16="http://schemas.microsoft.com/office/drawing/2014/main" id="{CB1D9C1B-AA29-6F3C-54B8-68F6FE6E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0000"/>
              <a:stretch>
                <a:fillRect/>
              </a:stretch>
            </p:blipFill>
            <p:spPr>
              <a:xfrm>
                <a:off x="6271498" y="4110623"/>
                <a:ext cx="1692725" cy="17012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37">
                  <a:extLst>
                    <a:ext uri="{FF2B5EF4-FFF2-40B4-BE49-F238E27FC236}">
                      <a16:creationId xmlns:a16="http://schemas.microsoft.com/office/drawing/2014/main" id="{822D3153-22E1-A57E-7928-68CED5BFC399}"/>
                    </a:ext>
                  </a:extLst>
                </p:cNvPr>
                <p:cNvSpPr txBox="1"/>
                <p:nvPr/>
              </p:nvSpPr>
              <p:spPr>
                <a:xfrm>
                  <a:off x="5771086" y="4468117"/>
                  <a:ext cx="519111" cy="491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b="0" i="1" smtClean="0">
                            <a:effectLst>
                              <a:outerShdw blurRad="12700" dist="12700" dir="5400000" algn="ctr" rotWithShape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>
                    <a:effectLst>
                      <a:outerShdw blurRad="12700" dist="127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2" name="TextBox 37">
                  <a:extLst>
                    <a:ext uri="{FF2B5EF4-FFF2-40B4-BE49-F238E27FC236}">
                      <a16:creationId xmlns:a16="http://schemas.microsoft.com/office/drawing/2014/main" id="{822D3153-22E1-A57E-7928-68CED5BF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086" y="4468117"/>
                  <a:ext cx="519111" cy="491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Titre 1">
            <a:extLst>
              <a:ext uri="{FF2B5EF4-FFF2-40B4-BE49-F238E27FC236}">
                <a16:creationId xmlns:a16="http://schemas.microsoft.com/office/drawing/2014/main" id="{E0CFACBB-DA9F-B110-66B8-0150F8AE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02" y="20440"/>
            <a:ext cx="10515600" cy="1325563"/>
          </a:xfrm>
        </p:spPr>
        <p:txBody>
          <a:bodyPr/>
          <a:lstStyle/>
          <a:p>
            <a:r>
              <a:rPr lang="fr-FR" dirty="0" err="1"/>
              <a:t>Nulling</a:t>
            </a:r>
            <a:r>
              <a:rPr lang="fr-FR" dirty="0"/>
              <a:t> &amp; Kernel-</a:t>
            </a:r>
            <a:r>
              <a:rPr lang="fr-FR" dirty="0" err="1"/>
              <a:t>Nulling</a:t>
            </a:r>
            <a:endParaRPr lang="fr-FR" dirty="0"/>
          </a:p>
        </p:txBody>
      </p:sp>
      <p:sp>
        <p:nvSpPr>
          <p:cNvPr id="78" name="TextBox 16">
            <a:extLst>
              <a:ext uri="{FF2B5EF4-FFF2-40B4-BE49-F238E27FC236}">
                <a16:creationId xmlns:a16="http://schemas.microsoft.com/office/drawing/2014/main" id="{2DC9DE18-F354-934C-B1FE-55830DDBD76F}"/>
              </a:ext>
            </a:extLst>
          </p:cNvPr>
          <p:cNvSpPr txBox="1"/>
          <p:nvPr/>
        </p:nvSpPr>
        <p:spPr>
          <a:xfrm>
            <a:off x="2842682" y="1271663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Martinache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&amp; Ireland (2018)</a:t>
            </a:r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BDCC61BC-ECBC-6167-DE16-78EBB59945B8}"/>
              </a:ext>
            </a:extLst>
          </p:cNvPr>
          <p:cNvSpPr txBox="1"/>
          <p:nvPr/>
        </p:nvSpPr>
        <p:spPr>
          <a:xfrm>
            <a:off x="838200" y="1274515"/>
            <a:ext cx="2400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</a:t>
            </a:r>
            <a:r>
              <a:rPr lang="fr-FR" sz="1200" b="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Bracewell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et al. (1978)</a:t>
            </a:r>
            <a:endParaRPr lang="en-US" sz="1200" dirty="0"/>
          </a:p>
        </p:txBody>
      </p:sp>
      <p:sp>
        <p:nvSpPr>
          <p:cNvPr id="98" name="Espace réservé du numéro de diapositive 97">
            <a:extLst>
              <a:ext uri="{FF2B5EF4-FFF2-40B4-BE49-F238E27FC236}">
                <a16:creationId xmlns:a16="http://schemas.microsoft.com/office/drawing/2014/main" id="{B2708A21-0C54-92B8-1E9F-5B19FE4DFA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99" name="Espace réservé du pied de page 98">
            <a:extLst>
              <a:ext uri="{FF2B5EF4-FFF2-40B4-BE49-F238E27FC236}">
                <a16:creationId xmlns:a16="http://schemas.microsoft.com/office/drawing/2014/main" id="{7F1FE398-281C-4848-4160-1964192861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</p:spTree>
    <p:extLst>
      <p:ext uri="{BB962C8B-B14F-4D97-AF65-F5344CB8AC3E}">
        <p14:creationId xmlns:p14="http://schemas.microsoft.com/office/powerpoint/2010/main" val="12529670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94D88BF1-951B-2F91-D63E-18AA05F8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013" y="358926"/>
            <a:ext cx="6013973" cy="652286"/>
          </a:xfrm>
        </p:spPr>
        <p:txBody>
          <a:bodyPr/>
          <a:lstStyle/>
          <a:p>
            <a:r>
              <a:rPr lang="fr-FR" dirty="0"/>
              <a:t>Phase aberration 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CA3EC98E-B2C3-74A9-F36C-26B915D84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594" y="1727361"/>
                <a:ext cx="5309795" cy="323414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fr-FR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fr-FR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Upstream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AO, </a:t>
                </a:r>
                <a:r>
                  <a:rPr lang="en-US" dirty="0" err="1"/>
                  <a:t>fringe</a:t>
                </a:r>
                <a:r>
                  <a:rPr lang="en-US" dirty="0"/>
                  <a:t> </a:t>
                </a:r>
                <a:r>
                  <a:rPr lang="en-US" dirty="0" err="1"/>
                  <a:t>tracking</a:t>
                </a:r>
                <a:endParaRPr lang="en-US" dirty="0"/>
              </a:p>
              <a:p>
                <a:r>
                  <a:rPr lang="en-US" dirty="0" err="1"/>
                  <a:t>Intrinsic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calibration</a:t>
                </a:r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CA3EC98E-B2C3-74A9-F36C-26B915D84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4" y="1727361"/>
                <a:ext cx="5309795" cy="3234140"/>
              </a:xfrm>
              <a:prstGeom prst="rect">
                <a:avLst/>
              </a:prstGeom>
              <a:blipFill>
                <a:blip r:embed="rId2"/>
                <a:stretch>
                  <a:fillRect l="-2067" t="-3202" r="-11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559FE183-8610-8C45-88F1-4922C302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50" y="3169988"/>
            <a:ext cx="6610336" cy="33646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120749E-8225-BB02-DBE1-F65F3D31A1BD}"/>
              </a:ext>
            </a:extLst>
          </p:cNvPr>
          <p:cNvSpPr txBox="1"/>
          <p:nvPr/>
        </p:nvSpPr>
        <p:spPr>
          <a:xfrm>
            <a:off x="6960713" y="1905656"/>
            <a:ext cx="3412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statistical analysis</a:t>
            </a:r>
          </a:p>
        </p:txBody>
      </p:sp>
      <p:sp>
        <p:nvSpPr>
          <p:cNvPr id="21" name="Accolade fermante 20">
            <a:extLst>
              <a:ext uri="{FF2B5EF4-FFF2-40B4-BE49-F238E27FC236}">
                <a16:creationId xmlns:a16="http://schemas.microsoft.com/office/drawing/2014/main" id="{66150EA4-5E7A-7B6D-A66F-93CCD8BA8A81}"/>
              </a:ext>
            </a:extLst>
          </p:cNvPr>
          <p:cNvSpPr/>
          <p:nvPr/>
        </p:nvSpPr>
        <p:spPr>
          <a:xfrm>
            <a:off x="6321829" y="1973521"/>
            <a:ext cx="516367" cy="468315"/>
          </a:xfrm>
          <a:prstGeom prst="rightBrace">
            <a:avLst>
              <a:gd name="adj1" fmla="val 33073"/>
              <a:gd name="adj2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1B9BDEA-2A08-E333-3622-4F43E916B1EE}"/>
              </a:ext>
            </a:extLst>
          </p:cNvPr>
          <p:cNvCxnSpPr>
            <a:cxnSpLocks/>
          </p:cNvCxnSpPr>
          <p:nvPr/>
        </p:nvCxnSpPr>
        <p:spPr>
          <a:xfrm>
            <a:off x="6797730" y="2207678"/>
            <a:ext cx="242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5BAAB8A-94EE-A076-E4EB-596D4D36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27" name="Espace réservé du pied de page 26">
            <a:extLst>
              <a:ext uri="{FF2B5EF4-FFF2-40B4-BE49-F238E27FC236}">
                <a16:creationId xmlns:a16="http://schemas.microsoft.com/office/drawing/2014/main" id="{370D4C51-26B2-A8CD-DB9E-BCF30AEE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</p:spTree>
    <p:extLst>
      <p:ext uri="{BB962C8B-B14F-4D97-AF65-F5344CB8AC3E}">
        <p14:creationId xmlns:p14="http://schemas.microsoft.com/office/powerpoint/2010/main" val="15962452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C709D51-6772-927A-C0B4-681200F5EDF0}"/>
              </a:ext>
            </a:extLst>
          </p:cNvPr>
          <p:cNvSpPr txBox="1">
            <a:spLocks/>
          </p:cNvSpPr>
          <p:nvPr/>
        </p:nvSpPr>
        <p:spPr>
          <a:xfrm>
            <a:off x="3032160" y="279027"/>
            <a:ext cx="5904427" cy="645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Photonic</a:t>
            </a:r>
            <a:r>
              <a:rPr lang="fr-FR" dirty="0"/>
              <a:t> </a:t>
            </a:r>
            <a:r>
              <a:rPr lang="fr-FR" dirty="0" err="1"/>
              <a:t>technology</a:t>
            </a:r>
            <a:endParaRPr lang="fr-FR" dirty="0"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50AC3E7B-52BF-3525-E5FF-FF38CF7F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12" y="1343636"/>
            <a:ext cx="3027087" cy="2083152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4" descr="A table with many objects on it&#10;&#10;AI-generated content may be incorrect.">
            <a:extLst>
              <a:ext uri="{FF2B5EF4-FFF2-40B4-BE49-F238E27FC236}">
                <a16:creationId xmlns:a16="http://schemas.microsoft.com/office/drawing/2014/main" id="{94FF7B7C-B76C-2BB3-8134-56A5BF4B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93" y="1686653"/>
            <a:ext cx="4894103" cy="3675621"/>
          </a:xfrm>
          <a:prstGeom prst="rect">
            <a:avLst/>
          </a:prstGeom>
        </p:spPr>
      </p:pic>
      <p:sp>
        <p:nvSpPr>
          <p:cNvPr id="9" name="Oval 12">
            <a:extLst>
              <a:ext uri="{FF2B5EF4-FFF2-40B4-BE49-F238E27FC236}">
                <a16:creationId xmlns:a16="http://schemas.microsoft.com/office/drawing/2014/main" id="{74E87FE3-3C33-95C5-E798-2FE295543EC6}"/>
              </a:ext>
            </a:extLst>
          </p:cNvPr>
          <p:cNvSpPr/>
          <p:nvPr/>
        </p:nvSpPr>
        <p:spPr>
          <a:xfrm>
            <a:off x="10666973" y="2755810"/>
            <a:ext cx="400305" cy="2738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6F321152-69CE-FCF3-E944-ACA5FBE2D1F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25308" y="1312676"/>
            <a:ext cx="5641818" cy="144313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7C1CEE57-42FD-DE1C-A324-49F1910694B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5454203" y="3029654"/>
            <a:ext cx="5412923" cy="3860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98FF4F-7964-BD52-9F66-0F66F9B326C3}"/>
                  </a:ext>
                </a:extLst>
              </p:cNvPr>
              <p:cNvSpPr txBox="1"/>
              <p:nvPr/>
            </p:nvSpPr>
            <p:spPr>
              <a:xfrm>
                <a:off x="3555353" y="4472788"/>
                <a:ext cx="310946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Photonic chip made of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large)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H band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98FF4F-7964-BD52-9F66-0F66F9B3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53" y="4472788"/>
                <a:ext cx="3109464" cy="923330"/>
              </a:xfrm>
              <a:prstGeom prst="rect">
                <a:avLst/>
              </a:prstGeom>
              <a:blipFill>
                <a:blip r:embed="rId4"/>
                <a:stretch>
                  <a:fillRect l="-1176" t="-3974" r="-588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AEBBA53F-15B0-C1DA-18DC-9527BACD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07493BD2-9699-68A9-FD4C-AC82DCE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5521" y="6270611"/>
            <a:ext cx="4179570" cy="365125"/>
          </a:xfrm>
        </p:spPr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</p:spTree>
    <p:extLst>
      <p:ext uri="{BB962C8B-B14F-4D97-AF65-F5344CB8AC3E}">
        <p14:creationId xmlns:p14="http://schemas.microsoft.com/office/powerpoint/2010/main" val="7035446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A643A31-197D-E776-4D21-B5E2B7FD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746" y="477204"/>
            <a:ext cx="6776508" cy="650089"/>
          </a:xfrm>
        </p:spPr>
        <p:txBody>
          <a:bodyPr/>
          <a:lstStyle/>
          <a:p>
            <a:pPr algn="ctr"/>
            <a:r>
              <a:rPr lang="fr-FR" dirty="0"/>
              <a:t>Multi Mode </a:t>
            </a:r>
            <a:r>
              <a:rPr lang="fr-FR" dirty="0" err="1"/>
              <a:t>Interferometer</a:t>
            </a:r>
            <a:r>
              <a:rPr lang="fr-FR" dirty="0"/>
              <a:t> (MMI)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409C728-A1D5-AB0C-B259-38D633829A2F}"/>
              </a:ext>
            </a:extLst>
          </p:cNvPr>
          <p:cNvGrpSpPr/>
          <p:nvPr/>
        </p:nvGrpSpPr>
        <p:grpSpPr>
          <a:xfrm>
            <a:off x="405716" y="2260633"/>
            <a:ext cx="2555876" cy="3595033"/>
            <a:chOff x="1702780" y="2990383"/>
            <a:chExt cx="2555876" cy="3595033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33596B2-177C-8EC2-08C1-A555676B6A04}"/>
                </a:ext>
              </a:extLst>
            </p:cNvPr>
            <p:cNvSpPr/>
            <p:nvPr/>
          </p:nvSpPr>
          <p:spPr>
            <a:xfrm>
              <a:off x="1702780" y="5617671"/>
              <a:ext cx="2555876" cy="967745"/>
            </a:xfrm>
            <a:prstGeom prst="roundRect">
              <a:avLst>
                <a:gd name="adj" fmla="val 885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Wave propagation simulation in a MMI</a:t>
              </a:r>
              <a:b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(Multi Mode Interferometer)</a:t>
              </a:r>
              <a:br>
                <a:rPr lang="en-US" sz="10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fr-FR" sz="105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 N. </a:t>
              </a:r>
              <a:r>
                <a:rPr lang="en-US" sz="1050" i="1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Cvetojevic</a:t>
              </a:r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et al. (2022)</a:t>
              </a:r>
              <a:endParaRPr lang="en-US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10" name="Espace réservé du contenu 5" descr="Cvetojevic, N. et al., 2022. 3-beam self-calibrated Kernel nulling photonic interferometer. arXiv e-prints. https://doi.org/10.48550/arXiv.2206.04977">
              <a:extLst>
                <a:ext uri="{FF2B5EF4-FFF2-40B4-BE49-F238E27FC236}">
                  <a16:creationId xmlns:a16="http://schemas.microsoft.com/office/drawing/2014/main" id="{42948A37-B34C-CF10-F7CC-12BE87E558E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0" t="3112" r="3675" b="3071"/>
            <a:stretch/>
          </p:blipFill>
          <p:spPr>
            <a:xfrm>
              <a:off x="1865289" y="2990383"/>
              <a:ext cx="2199825" cy="266321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2A2887B-8A6B-BCFB-86E6-D479CE8110D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pic>
        <p:nvPicPr>
          <p:cNvPr id="13" name="Image 1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071AF14-D168-F957-2375-FBC14F37B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99" y="1995659"/>
            <a:ext cx="4295008" cy="3539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6A792A-69D6-3F39-8454-6034ACFA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414" y="2484351"/>
            <a:ext cx="4133842" cy="2344191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2FAE8D5-A598-4814-2627-5975D1B74420}"/>
              </a:ext>
            </a:extLst>
          </p:cNvPr>
          <p:cNvSpPr/>
          <p:nvPr/>
        </p:nvSpPr>
        <p:spPr>
          <a:xfrm>
            <a:off x="8444816" y="4784507"/>
            <a:ext cx="2555876" cy="967745"/>
          </a:xfrm>
          <a:prstGeom prst="roundRect">
            <a:avLst>
              <a:gd name="adj" fmla="val 88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Variation of the beam splitting ratio at the outputs of the 4x4 MMI</a:t>
            </a:r>
            <a:br>
              <a:rPr lang="en-US" sz="10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05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 P. </a:t>
            </a:r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Chingaipe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(2024)</a:t>
            </a:r>
            <a:endParaRPr lang="en-US" sz="1000" i="1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65E9FEA-04B8-CBF0-CFBC-C687C6C4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EA1BB6C2-5D67-A56B-12CE-C7051C27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</p:spTree>
    <p:extLst>
      <p:ext uri="{BB962C8B-B14F-4D97-AF65-F5344CB8AC3E}">
        <p14:creationId xmlns:p14="http://schemas.microsoft.com/office/powerpoint/2010/main" val="37119537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capture d’écran, carré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2682995-234F-875F-8259-0BDB32941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" y="2152273"/>
            <a:ext cx="11112587" cy="4340599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2B210D8-18E5-62C5-232E-B6F8AA0A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49" y="598911"/>
            <a:ext cx="5021075" cy="673086"/>
          </a:xfrm>
        </p:spPr>
        <p:txBody>
          <a:bodyPr/>
          <a:lstStyle/>
          <a:p>
            <a:pPr algn="l"/>
            <a:r>
              <a:rPr lang="fr-FR" dirty="0" err="1"/>
              <a:t>Tunable</a:t>
            </a:r>
            <a:r>
              <a:rPr lang="fr-FR" dirty="0"/>
              <a:t> architecture</a:t>
            </a:r>
          </a:p>
        </p:txBody>
      </p:sp>
      <p:sp>
        <p:nvSpPr>
          <p:cNvPr id="26" name="Espace réservé du pied de page 5">
            <a:extLst>
              <a:ext uri="{FF2B5EF4-FFF2-40B4-BE49-F238E27FC236}">
                <a16:creationId xmlns:a16="http://schemas.microsoft.com/office/drawing/2014/main" id="{EF731700-59FB-83B7-6B73-3366F6F9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43306A11-CB28-5739-8677-2AB6916B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A244A2A-2FEC-6E18-ABC0-891BCAB30724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EDBAC0DE-C8AC-886E-0CF2-FDD319BCC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5401" y="1556549"/>
                <a:ext cx="4224392" cy="12092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fr-FR"/>
                </a:defPPr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1800" b="1" kern="1200" spc="50" baseline="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fr-FR"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Thermo-optic phase shifters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en-US" b="0" dirty="0"/>
                  <a:t>W for </a:t>
                </a:r>
                <a14:m>
                  <m:oMath xmlns:m="http://schemas.openxmlformats.org/officeDocument/2006/math">
                    <m:r>
                      <a:rPr lang="en-US" b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dirty="0"/>
                  <a:t> phase shift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 err="1"/>
                  <a:t>ms</a:t>
                </a:r>
                <a:r>
                  <a:rPr lang="en-US" b="0" dirty="0"/>
                  <a:t> time response</a:t>
                </a:r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EDBAC0DE-C8AC-886E-0CF2-FDD319BCC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01" y="1556549"/>
                <a:ext cx="4224392" cy="1209282"/>
              </a:xfrm>
              <a:prstGeom prst="rect">
                <a:avLst/>
              </a:prstGeom>
              <a:blipFill>
                <a:blip r:embed="rId3"/>
                <a:stretch>
                  <a:fillRect l="-1154" b="-25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>
            <a:extLst>
              <a:ext uri="{FF2B5EF4-FFF2-40B4-BE49-F238E27FC236}">
                <a16:creationId xmlns:a16="http://schemas.microsoft.com/office/drawing/2014/main" id="{C04CF52E-95AE-6B66-AE62-99635B2C7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63" y="1432808"/>
            <a:ext cx="3200307" cy="135535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331594B-DDF5-D0CB-ACB9-19BF8506A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658" y="598911"/>
            <a:ext cx="4132077" cy="9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64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6F383B6-B41A-944A-3D2E-309157E7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110" y="134499"/>
            <a:ext cx="5653289" cy="1325563"/>
          </a:xfrm>
        </p:spPr>
        <p:txBody>
          <a:bodyPr/>
          <a:lstStyle/>
          <a:p>
            <a:r>
              <a:rPr lang="fr-FR" dirty="0" err="1"/>
              <a:t>Two</a:t>
            </a:r>
            <a:r>
              <a:rPr lang="fr-FR" dirty="0"/>
              <a:t> calibration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EAAD967-1415-E065-45AF-FEC65535B384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90C9452-670C-598B-310B-C6A1E8814DDC}"/>
              </a:ext>
            </a:extLst>
          </p:cNvPr>
          <p:cNvGrpSpPr/>
          <p:nvPr/>
        </p:nvGrpSpPr>
        <p:grpSpPr>
          <a:xfrm>
            <a:off x="7265638" y="1633994"/>
            <a:ext cx="4578394" cy="4446911"/>
            <a:chOff x="376760" y="1732476"/>
            <a:chExt cx="4578394" cy="4446911"/>
          </a:xfrm>
        </p:grpSpPr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2583F7C7-E4E7-3CBF-2A1E-F3310D80EFC5}"/>
                </a:ext>
              </a:extLst>
            </p:cNvPr>
            <p:cNvSpPr txBox="1">
              <a:spLocks/>
            </p:cNvSpPr>
            <p:nvPr/>
          </p:nvSpPr>
          <p:spPr>
            <a:xfrm>
              <a:off x="376760" y="1732476"/>
              <a:ext cx="4281153" cy="4446911"/>
            </a:xfrm>
            <a:prstGeom prst="rect">
              <a:avLst/>
            </a:prstGeom>
          </p:spPr>
          <p:txBody>
            <a:bodyPr anchor="t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fr-FR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fr-F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300" b="1" dirty="0"/>
                <a:t>Trial &amp; Error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b="1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Add a shift somewhere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Look at the output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Is it better?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Yes: Keep it          No: Reject it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/>
                <a:t>Repeat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DEF846B-297A-616F-21BA-82E79D0714F9}"/>
                </a:ext>
              </a:extLst>
            </p:cNvPr>
            <p:cNvGrpSpPr/>
            <p:nvPr/>
          </p:nvGrpSpPr>
          <p:grpSpPr>
            <a:xfrm>
              <a:off x="1936704" y="2632024"/>
              <a:ext cx="3018450" cy="3099074"/>
              <a:chOff x="1949353" y="2812646"/>
              <a:chExt cx="3018450" cy="3099074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54C542BF-9C1B-79E2-6901-29A884B00835}"/>
                  </a:ext>
                </a:extLst>
              </p:cNvPr>
              <p:cNvCxnSpPr/>
              <p:nvPr/>
            </p:nvCxnSpPr>
            <p:spPr>
              <a:xfrm>
                <a:off x="2459865" y="3097369"/>
                <a:ext cx="0" cy="331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E79E7442-D864-4A60-BE14-2937FE9B3AB7}"/>
                  </a:ext>
                </a:extLst>
              </p:cNvPr>
              <p:cNvCxnSpPr/>
              <p:nvPr/>
            </p:nvCxnSpPr>
            <p:spPr>
              <a:xfrm>
                <a:off x="2459865" y="3857089"/>
                <a:ext cx="0" cy="331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>
                <a:extLst>
                  <a:ext uri="{FF2B5EF4-FFF2-40B4-BE49-F238E27FC236}">
                    <a16:creationId xmlns:a16="http://schemas.microsoft.com/office/drawing/2014/main" id="{9A944FBB-EFD0-5DD7-9B56-D96392AFA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49353" y="4589295"/>
                <a:ext cx="332414" cy="3526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8C99E6BE-35EF-ABA3-E84C-D1AEB2097A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9683" y="5331017"/>
                <a:ext cx="344817" cy="3628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8B342422-2429-AFB9-51C4-B4E1D67F5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9405" y="5331017"/>
                <a:ext cx="274747" cy="3628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9EDCC3F3-022E-D141-1326-5C6FEC9B0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9683" y="4589295"/>
                <a:ext cx="304799" cy="342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Flèche : courbe vers la gauche 28">
                <a:extLst>
                  <a:ext uri="{FF2B5EF4-FFF2-40B4-BE49-F238E27FC236}">
                    <a16:creationId xmlns:a16="http://schemas.microsoft.com/office/drawing/2014/main" id="{381BFE27-7A7D-BBD4-EB33-DC160EDD091E}"/>
                  </a:ext>
                </a:extLst>
              </p:cNvPr>
              <p:cNvSpPr/>
              <p:nvPr/>
            </p:nvSpPr>
            <p:spPr>
              <a:xfrm flipV="1">
                <a:off x="4119153" y="2812646"/>
                <a:ext cx="848650" cy="3099074"/>
              </a:xfrm>
              <a:prstGeom prst="curvedLeftArrow">
                <a:avLst>
                  <a:gd name="adj1" fmla="val 0"/>
                  <a:gd name="adj2" fmla="val 7758"/>
                  <a:gd name="adj3" fmla="val 7707"/>
                </a:avLst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C0A2723-4482-5BA7-F11E-B1598C9301BB}"/>
              </a:ext>
            </a:extLst>
          </p:cNvPr>
          <p:cNvGrpSpPr/>
          <p:nvPr/>
        </p:nvGrpSpPr>
        <p:grpSpPr>
          <a:xfrm>
            <a:off x="296635" y="1633994"/>
            <a:ext cx="6644755" cy="4446911"/>
            <a:chOff x="5359171" y="1690688"/>
            <a:chExt cx="6644755" cy="4446911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FF14F9C-036C-BFC6-188A-3C715AB2F5F5}"/>
                </a:ext>
              </a:extLst>
            </p:cNvPr>
            <p:cNvGrpSpPr/>
            <p:nvPr/>
          </p:nvGrpSpPr>
          <p:grpSpPr>
            <a:xfrm>
              <a:off x="5359171" y="3016251"/>
              <a:ext cx="6456069" cy="1539809"/>
              <a:chOff x="4504081" y="3828609"/>
              <a:chExt cx="7008027" cy="1671454"/>
            </a:xfrm>
          </p:grpSpPr>
          <p:pic>
            <p:nvPicPr>
              <p:cNvPr id="12" name="Image 11" descr="Une image contenant diagramme, ligne, capture d’écran, Tracé&#10;&#10;Le contenu généré par l’IA peut être incorrect.">
                <a:extLst>
                  <a:ext uri="{FF2B5EF4-FFF2-40B4-BE49-F238E27FC236}">
                    <a16:creationId xmlns:a16="http://schemas.microsoft.com/office/drawing/2014/main" id="{1F8ECB1A-765E-58E5-BCE5-67568D7D4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4081" y="3828609"/>
                <a:ext cx="6920176" cy="1239737"/>
              </a:xfrm>
              <a:prstGeom prst="rect">
                <a:avLst/>
              </a:prstGeom>
            </p:spPr>
          </p:pic>
          <p:sp>
            <p:nvSpPr>
              <p:cNvPr id="13" name="Rectangle: Rounded Corners 67">
                <a:extLst>
                  <a:ext uri="{FF2B5EF4-FFF2-40B4-BE49-F238E27FC236}">
                    <a16:creationId xmlns:a16="http://schemas.microsoft.com/office/drawing/2014/main" id="{69AFC0EE-528D-9ADD-2AB5-160C6E0A06C3}"/>
                  </a:ext>
                </a:extLst>
              </p:cNvPr>
              <p:cNvSpPr/>
              <p:nvPr/>
            </p:nvSpPr>
            <p:spPr>
              <a:xfrm>
                <a:off x="5277306" y="4393672"/>
                <a:ext cx="488465" cy="306793"/>
              </a:xfrm>
              <a:prstGeom prst="roundRect">
                <a:avLst/>
              </a:prstGeom>
              <a:solidFill>
                <a:srgbClr val="FFD966">
                  <a:alpha val="50196"/>
                </a:srgbClr>
              </a:solidFill>
              <a:ln>
                <a:solidFill>
                  <a:srgbClr val="FFD9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33">
                <a:extLst>
                  <a:ext uri="{FF2B5EF4-FFF2-40B4-BE49-F238E27FC236}">
                    <a16:creationId xmlns:a16="http://schemas.microsoft.com/office/drawing/2014/main" id="{7C6712FC-3CAE-0962-3A4E-FD51E1633E03}"/>
                  </a:ext>
                </a:extLst>
              </p:cNvPr>
              <p:cNvGrpSpPr/>
              <p:nvPr/>
            </p:nvGrpSpPr>
            <p:grpSpPr>
              <a:xfrm>
                <a:off x="9169360" y="4260326"/>
                <a:ext cx="1816338" cy="856547"/>
                <a:chOff x="3180099" y="2635335"/>
                <a:chExt cx="1816338" cy="856547"/>
              </a:xfrm>
            </p:grpSpPr>
            <p:grpSp>
              <p:nvGrpSpPr>
                <p:cNvPr id="18" name="Group 34">
                  <a:extLst>
                    <a:ext uri="{FF2B5EF4-FFF2-40B4-BE49-F238E27FC236}">
                      <a16:creationId xmlns:a16="http://schemas.microsoft.com/office/drawing/2014/main" id="{2E36942D-58D9-73F4-9060-670DC5D60BAF}"/>
                    </a:ext>
                  </a:extLst>
                </p:cNvPr>
                <p:cNvGrpSpPr/>
                <p:nvPr/>
              </p:nvGrpSpPr>
              <p:grpSpPr>
                <a:xfrm>
                  <a:off x="3590934" y="2635335"/>
                  <a:ext cx="1076867" cy="856547"/>
                  <a:chOff x="3680812" y="1818875"/>
                  <a:chExt cx="1076867" cy="856547"/>
                </a:xfrm>
              </p:grpSpPr>
              <p:pic>
                <p:nvPicPr>
                  <p:cNvPr id="20" name="Picture 13">
                    <a:extLst>
                      <a:ext uri="{FF2B5EF4-FFF2-40B4-BE49-F238E27FC236}">
                        <a16:creationId xmlns:a16="http://schemas.microsoft.com/office/drawing/2014/main" id="{36E44966-54E1-718E-F395-68A37A359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0812" y="1818875"/>
                    <a:ext cx="851761" cy="8565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32">
                        <a:extLst>
                          <a:ext uri="{FF2B5EF4-FFF2-40B4-BE49-F238E27FC236}">
                            <a16:creationId xmlns:a16="http://schemas.microsoft.com/office/drawing/2014/main" id="{4B6652C8-6A37-3589-9B0B-55E25FF4D2F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089021">
                        <a:off x="3998768" y="1840809"/>
                        <a:ext cx="75891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m:oMathPara>
                        </a14:m>
                        <a:endParaRPr lang="fr-FR" sz="1200" b="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3F283085-CAF8-291A-3052-2784AA97169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089021">
                        <a:off x="3998768" y="1840809"/>
                        <a:ext cx="75891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Espace réservé du contenu 2">
                      <a:extLst>
                        <a:ext uri="{FF2B5EF4-FFF2-40B4-BE49-F238E27FC236}">
                          <a16:creationId xmlns:a16="http://schemas.microsoft.com/office/drawing/2014/main" id="{805F3BDC-2983-3FA1-3732-2F550D061AE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180099" y="2812751"/>
                      <a:ext cx="1816338" cy="679131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|           |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fr-FR" sz="2400" dirty="0"/>
                    </a:p>
                  </p:txBody>
                </p:sp>
              </mc:Choice>
              <mc:Fallback xmlns="">
                <p:sp>
                  <p:nvSpPr>
                    <p:cNvPr id="4" name="Espace réservé du contenu 2">
                      <a:extLst>
                        <a:ext uri="{FF2B5EF4-FFF2-40B4-BE49-F238E27FC236}">
                          <a16:creationId xmlns:a16="http://schemas.microsoft.com/office/drawing/2014/main" id="{2C0196DC-4386-BAFA-FAD8-6080C7513C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0099" y="2812751"/>
                      <a:ext cx="1816338" cy="6791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37">
                    <a:extLst>
                      <a:ext uri="{FF2B5EF4-FFF2-40B4-BE49-F238E27FC236}">
                        <a16:creationId xmlns:a16="http://schemas.microsoft.com/office/drawing/2014/main" id="{06BC83AC-1D9D-B536-02AE-CE1EC8FF29E9}"/>
                      </a:ext>
                    </a:extLst>
                  </p:cNvPr>
                  <p:cNvSpPr txBox="1"/>
                  <p:nvPr/>
                </p:nvSpPr>
                <p:spPr>
                  <a:xfrm>
                    <a:off x="8521182" y="5035192"/>
                    <a:ext cx="2990926" cy="4648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fr-FR" i="1"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rgbClr val="FFD966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rgbClr val="FFD966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rgbClr val="FFD966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97D077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97D077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97D077"/>
                                                  </a:solidFill>
                                                  <a:effectLst>
                                                    <a:outerShdw blurRad="12700" dist="12700" dir="5400000" algn="ctr" rotWithShape="0">
                                                      <a:schemeClr val="tx1"/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37">
                    <a:extLst>
                      <a:ext uri="{FF2B5EF4-FFF2-40B4-BE49-F238E27FC236}">
                        <a16:creationId xmlns:a16="http://schemas.microsoft.com/office/drawing/2014/main" id="{A067969D-C1AF-0379-8ADD-EE945F2683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1182" y="5035192"/>
                    <a:ext cx="2990926" cy="4648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: Rounded Corners 67">
                <a:extLst>
                  <a:ext uri="{FF2B5EF4-FFF2-40B4-BE49-F238E27FC236}">
                    <a16:creationId xmlns:a16="http://schemas.microsoft.com/office/drawing/2014/main" id="{5707D5E2-6913-1997-AB4C-CB02A0312D80}"/>
                  </a:ext>
                </a:extLst>
              </p:cNvPr>
              <p:cNvSpPr/>
              <p:nvPr/>
            </p:nvSpPr>
            <p:spPr>
              <a:xfrm>
                <a:off x="6698239" y="4393672"/>
                <a:ext cx="488465" cy="306793"/>
              </a:xfrm>
              <a:prstGeom prst="round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67">
                <a:extLst>
                  <a:ext uri="{FF2B5EF4-FFF2-40B4-BE49-F238E27FC236}">
                    <a16:creationId xmlns:a16="http://schemas.microsoft.com/office/drawing/2014/main" id="{8770D51A-B2A6-B462-AA40-5BD560C95FE7}"/>
                  </a:ext>
                </a:extLst>
              </p:cNvPr>
              <p:cNvSpPr/>
              <p:nvPr/>
            </p:nvSpPr>
            <p:spPr>
              <a:xfrm>
                <a:off x="5283001" y="4794879"/>
                <a:ext cx="488465" cy="306793"/>
              </a:xfrm>
              <a:prstGeom prst="roundRect">
                <a:avLst/>
              </a:prstGeom>
              <a:solidFill>
                <a:srgbClr val="97D077">
                  <a:alpha val="30196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Espace réservé du contenu 2">
              <a:extLst>
                <a:ext uri="{FF2B5EF4-FFF2-40B4-BE49-F238E27FC236}">
                  <a16:creationId xmlns:a16="http://schemas.microsoft.com/office/drawing/2014/main" id="{E839B641-9AB9-5870-073A-D2D86926DDCC}"/>
                </a:ext>
              </a:extLst>
            </p:cNvPr>
            <p:cNvSpPr txBox="1">
              <a:spLocks/>
            </p:cNvSpPr>
            <p:nvPr/>
          </p:nvSpPr>
          <p:spPr>
            <a:xfrm>
              <a:off x="5410503" y="1690688"/>
              <a:ext cx="6593423" cy="444691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800" b="1" dirty="0"/>
                <a:t>Obstruction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600" dirty="0" err="1"/>
                <a:t>Isolate</a:t>
              </a:r>
              <a:r>
                <a:rPr lang="fr-FR" sz="2600" dirty="0"/>
                <a:t> one MMI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600" dirty="0" err="1"/>
                <a:t>Tweak</a:t>
              </a:r>
              <a:r>
                <a:rPr lang="fr-FR" sz="2600" dirty="0"/>
                <a:t> input relative phase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600" dirty="0" err="1"/>
                <a:t>Deduce</a:t>
              </a:r>
              <a:r>
                <a:rPr lang="fr-FR" sz="2600" dirty="0"/>
                <a:t> right shift to </a:t>
              </a:r>
              <a:r>
                <a:rPr lang="fr-FR" sz="2600" dirty="0" err="1"/>
                <a:t>inject</a:t>
              </a:r>
              <a:r>
                <a:rPr lang="fr-FR" sz="2600" dirty="0"/>
                <a:t> </a:t>
              </a:r>
              <a:r>
                <a:rPr lang="fr-FR" sz="2600" dirty="0" err="1"/>
                <a:t>from</a:t>
              </a:r>
              <a:r>
                <a:rPr lang="fr-FR" sz="2600" dirty="0"/>
                <a:t> output </a:t>
              </a:r>
              <a:r>
                <a:rPr lang="fr-FR" sz="2600" dirty="0" err="1"/>
                <a:t>response</a:t>
              </a:r>
              <a:endParaRPr lang="fr-FR" sz="26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600" dirty="0"/>
                <a:t>Do </a:t>
              </a:r>
              <a:r>
                <a:rPr lang="fr-FR" sz="2600" dirty="0" err="1"/>
                <a:t>it</a:t>
              </a:r>
              <a:r>
                <a:rPr lang="fr-FR" sz="2600" dirty="0"/>
                <a:t> for all MMI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fr-FR" dirty="0"/>
            </a:p>
          </p:txBody>
        </p:sp>
      </p:grp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ECB8FD6-1112-8428-90CB-7067D8BF33D8}"/>
              </a:ext>
            </a:extLst>
          </p:cNvPr>
          <p:cNvCxnSpPr/>
          <p:nvPr/>
        </p:nvCxnSpPr>
        <p:spPr>
          <a:xfrm>
            <a:off x="7022325" y="2113753"/>
            <a:ext cx="0" cy="378742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space réservé du numéro de diapositive 2">
            <a:extLst>
              <a:ext uri="{FF2B5EF4-FFF2-40B4-BE49-F238E27FC236}">
                <a16:creationId xmlns:a16="http://schemas.microsoft.com/office/drawing/2014/main" id="{0731CB83-112E-5A09-84CC-694A19C5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33" name="Espace réservé du pied de page 5">
            <a:extLst>
              <a:ext uri="{FF2B5EF4-FFF2-40B4-BE49-F238E27FC236}">
                <a16:creationId xmlns:a16="http://schemas.microsoft.com/office/drawing/2014/main" id="{E2EE6D70-2FEC-D07C-C8B0-3999FE23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245" y="6347336"/>
            <a:ext cx="3819228" cy="365125"/>
          </a:xfrm>
        </p:spPr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</p:spTree>
    <p:extLst>
      <p:ext uri="{BB962C8B-B14F-4D97-AF65-F5344CB8AC3E}">
        <p14:creationId xmlns:p14="http://schemas.microsoft.com/office/powerpoint/2010/main" val="42012285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0F5BF-9255-967B-0442-A2F116ED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484" y="874987"/>
            <a:ext cx="4008462" cy="634982"/>
          </a:xfrm>
        </p:spPr>
        <p:txBody>
          <a:bodyPr/>
          <a:lstStyle/>
          <a:p>
            <a:pPr algn="ctr"/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9DA00F-1D37-0451-DFB9-7528BAF5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07BB73-AAEF-E0DB-09B6-BA62415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9CB588-C09E-9460-E821-756A4345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32" y="2532007"/>
            <a:ext cx="6156198" cy="3133515"/>
          </a:xfrm>
          <a:prstGeom prst="rect">
            <a:avLst/>
          </a:prstGeom>
        </p:spPr>
      </p:pic>
      <p:grpSp>
        <p:nvGrpSpPr>
          <p:cNvPr id="7" name="Group 16">
            <a:extLst>
              <a:ext uri="{FF2B5EF4-FFF2-40B4-BE49-F238E27FC236}">
                <a16:creationId xmlns:a16="http://schemas.microsoft.com/office/drawing/2014/main" id="{87305AD7-3E12-6B2F-B34E-BB67B9F8F1E0}"/>
              </a:ext>
            </a:extLst>
          </p:cNvPr>
          <p:cNvGrpSpPr/>
          <p:nvPr/>
        </p:nvGrpSpPr>
        <p:grpSpPr>
          <a:xfrm>
            <a:off x="552223" y="2418510"/>
            <a:ext cx="3814812" cy="3304753"/>
            <a:chOff x="7348489" y="2291198"/>
            <a:chExt cx="3814812" cy="3304753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FF0173A2-F680-CD0F-FE7D-78CEB9079AFE}"/>
                </a:ext>
              </a:extLst>
            </p:cNvPr>
            <p:cNvGrpSpPr/>
            <p:nvPr/>
          </p:nvGrpSpPr>
          <p:grpSpPr>
            <a:xfrm>
              <a:off x="7348489" y="2291198"/>
              <a:ext cx="3814812" cy="3304753"/>
              <a:chOff x="7348489" y="2291198"/>
              <a:chExt cx="3814812" cy="3304753"/>
            </a:xfrm>
          </p:grpSpPr>
          <p:grpSp>
            <p:nvGrpSpPr>
              <p:cNvPr id="10" name="Group 2">
                <a:extLst>
                  <a:ext uri="{FF2B5EF4-FFF2-40B4-BE49-F238E27FC236}">
                    <a16:creationId xmlns:a16="http://schemas.microsoft.com/office/drawing/2014/main" id="{6B821C0D-F9BF-35C6-08A8-DB81D9FED360}"/>
                  </a:ext>
                </a:extLst>
              </p:cNvPr>
              <p:cNvGrpSpPr/>
              <p:nvPr/>
            </p:nvGrpSpPr>
            <p:grpSpPr>
              <a:xfrm>
                <a:off x="7348489" y="2291198"/>
                <a:ext cx="3814812" cy="3304753"/>
                <a:chOff x="7092438" y="1896873"/>
                <a:chExt cx="4690585" cy="4063431"/>
              </a:xfrm>
            </p:grpSpPr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A1475B37-C7E1-5B28-F7AA-AA8D8C543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92438" y="1896873"/>
                  <a:ext cx="4690585" cy="4063431"/>
                </a:xfrm>
                <a:prstGeom prst="rect">
                  <a:avLst/>
                </a:prstGeom>
              </p:spPr>
            </p:pic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91839812-F6DC-5A23-C534-163E28980251}"/>
                    </a:ext>
                  </a:extLst>
                </p:cNvPr>
                <p:cNvGrpSpPr/>
                <p:nvPr/>
              </p:nvGrpSpPr>
              <p:grpSpPr>
                <a:xfrm>
                  <a:off x="8139203" y="4307457"/>
                  <a:ext cx="3612523" cy="897147"/>
                  <a:chOff x="8139203" y="4307457"/>
                  <a:chExt cx="3612523" cy="897147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EE1A45C-562E-9BC3-8739-E2F3BC21021F}"/>
                      </a:ext>
                    </a:extLst>
                  </p:cNvPr>
                  <p:cNvSpPr/>
                  <p:nvPr/>
                </p:nvSpPr>
                <p:spPr>
                  <a:xfrm>
                    <a:off x="8139203" y="4307457"/>
                    <a:ext cx="3181278" cy="897147"/>
                  </a:xfrm>
                  <a:prstGeom prst="rect">
                    <a:avLst/>
                  </a:prstGeom>
                  <a:solidFill>
                    <a:srgbClr val="EA4335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cxnSp>
                <p:nvCxnSpPr>
                  <p:cNvPr id="15" name="Connecteur droit avec flèche 14">
                    <a:extLst>
                      <a:ext uri="{FF2B5EF4-FFF2-40B4-BE49-F238E27FC236}">
                        <a16:creationId xmlns:a16="http://schemas.microsoft.com/office/drawing/2014/main" id="{F5AC9D07-6C45-6B58-45D6-08E85C6C0EFD}"/>
                      </a:ext>
                    </a:extLst>
                  </p:cNvPr>
                  <p:cNvCxnSpPr/>
                  <p:nvPr/>
                </p:nvCxnSpPr>
                <p:spPr>
                  <a:xfrm>
                    <a:off x="11445646" y="4321670"/>
                    <a:ext cx="0" cy="848341"/>
                  </a:xfrm>
                  <a:prstGeom prst="straightConnector1">
                    <a:avLst/>
                  </a:prstGeom>
                  <a:ln>
                    <a:solidFill>
                      <a:srgbClr val="EA4335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9EB0994B-EA33-E95E-7228-FE003A7AD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1011" y="4505941"/>
                    <a:ext cx="340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dirty="0">
                        <a:solidFill>
                          <a:srgbClr val="EA4335"/>
                        </a:solidFill>
                      </a:rPr>
                      <a:t>?</a:t>
                    </a:r>
                  </a:p>
                </p:txBody>
              </p:sp>
            </p:grp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AB04B3-B749-91C0-62FD-7CF5647C161C}"/>
                  </a:ext>
                </a:extLst>
              </p:cNvPr>
              <p:cNvSpPr/>
              <p:nvPr/>
            </p:nvSpPr>
            <p:spPr>
              <a:xfrm>
                <a:off x="9371012" y="2755899"/>
                <a:ext cx="1328738" cy="831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F7BDAB0F-2E88-FFA2-E582-4255017FD8FA}"/>
                </a:ext>
              </a:extLst>
            </p:cNvPr>
            <p:cNvSpPr txBox="1"/>
            <p:nvPr/>
          </p:nvSpPr>
          <p:spPr>
            <a:xfrm>
              <a:off x="9313862" y="2717853"/>
              <a:ext cx="132873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endParaRPr lang="fr-F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 fit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076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229120E-2DF3-8355-F919-3E87A6B043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fr-FR"/>
              <a:t>Vincent Foriel – LIFE 2025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057F65B-210B-BB9D-CD44-E59B8318C6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3E85F5C-E936-B74E-A9A6-F9E148A6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Output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D48F0AF-43BE-992E-AB99-674B0311840B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395609" cy="846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Kernel outputs follows an </a:t>
            </a:r>
            <a:r>
              <a:rPr lang="en-US" dirty="0"/>
              <a:t>unknown distribution</a:t>
            </a:r>
          </a:p>
          <a:p>
            <a:r>
              <a:rPr lang="en-US" b="0" dirty="0"/>
              <a:t>Companion effect is not yet clearly understood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D15F71-6417-E48A-1E8A-36EE434B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38" y="2441574"/>
            <a:ext cx="3914775" cy="39147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F1EDF8-A23D-17D4-AF76-2C560425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8" y="2671907"/>
            <a:ext cx="6775420" cy="35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51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7037_TF67328976_Win32" id="{E569B7C3-0BA4-406D-9BE9-5B461807E327}" vid="{D812BBC8-2D47-4B93-9C83-8DFFBCA581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{F5EA6B1B-17FE-4141-BD38-356216FB49A9}TF7521aafa-c748-4c40-a498-ba511be234dc9be095fc_win32-9da552dfceaf</Template>
  <TotalTime>223</TotalTime>
  <Words>475</Words>
  <Application>Microsoft Office PowerPoint</Application>
  <PresentationFormat>Grand écran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Tenorite</vt:lpstr>
      <vt:lpstr>Ubuntu</vt:lpstr>
      <vt:lpstr>Thème Office</vt:lpstr>
      <vt:lpstr>Présentation PowerPoint</vt:lpstr>
      <vt:lpstr>Nulling &amp; Kernel-Nulling</vt:lpstr>
      <vt:lpstr>Phase aberration sources</vt:lpstr>
      <vt:lpstr>Présentation PowerPoint</vt:lpstr>
      <vt:lpstr>Multi Mode Interferometer (MMI)</vt:lpstr>
      <vt:lpstr>Tunable architecture</vt:lpstr>
      <vt:lpstr>Two calibration approaches</vt:lpstr>
      <vt:lpstr>Comparison</vt:lpstr>
      <vt:lpstr>Output data analysis</vt:lpstr>
      <vt:lpstr>Detection capability</vt:lpstr>
      <vt:lpstr>Future Prospects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Foriel</dc:creator>
  <cp:lastModifiedBy>Vincent Foriel</cp:lastModifiedBy>
  <cp:revision>9</cp:revision>
  <dcterms:created xsi:type="dcterms:W3CDTF">2025-11-13T05:36:31Z</dcterms:created>
  <dcterms:modified xsi:type="dcterms:W3CDTF">2025-11-20T10:53:32Z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